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3"/>
  </p:notesMasterIdLst>
  <p:sldIdLst>
    <p:sldId id="256" r:id="rId2"/>
    <p:sldId id="257" r:id="rId3"/>
    <p:sldId id="316" r:id="rId4"/>
    <p:sldId id="258" r:id="rId5"/>
    <p:sldId id="259" r:id="rId6"/>
    <p:sldId id="260" r:id="rId7"/>
    <p:sldId id="262" r:id="rId8"/>
    <p:sldId id="261" r:id="rId9"/>
    <p:sldId id="263" r:id="rId10"/>
    <p:sldId id="293" r:id="rId11"/>
    <p:sldId id="294" r:id="rId12"/>
    <p:sldId id="295" r:id="rId13"/>
    <p:sldId id="296" r:id="rId14"/>
    <p:sldId id="298" r:id="rId15"/>
    <p:sldId id="297" r:id="rId16"/>
    <p:sldId id="299" r:id="rId17"/>
    <p:sldId id="300" r:id="rId18"/>
    <p:sldId id="310" r:id="rId19"/>
    <p:sldId id="311" r:id="rId20"/>
    <p:sldId id="302" r:id="rId21"/>
    <p:sldId id="303" r:id="rId22"/>
    <p:sldId id="304" r:id="rId23"/>
    <p:sldId id="305" r:id="rId24"/>
    <p:sldId id="312" r:id="rId25"/>
    <p:sldId id="306" r:id="rId26"/>
    <p:sldId id="307" r:id="rId27"/>
    <p:sldId id="308" r:id="rId28"/>
    <p:sldId id="309" r:id="rId29"/>
    <p:sldId id="313" r:id="rId30"/>
    <p:sldId id="314" r:id="rId31"/>
    <p:sldId id="31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92"/>
    <p:restoredTop sz="79524"/>
  </p:normalViewPr>
  <p:slideViewPr>
    <p:cSldViewPr snapToGrid="0">
      <p:cViewPr varScale="1">
        <p:scale>
          <a:sx n="100" d="100"/>
          <a:sy n="100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12/2/24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2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F3542-757B-9058-227C-C14CD373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0C8F8-C38B-109A-63BB-8297A0D820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F704D4-33E6-BB2A-13E1-EA1D4033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4DC72-708B-936B-1692-E04AFE6F6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1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E6E9A-105C-ED1A-430C-08A957835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389D3F-CF3A-33F3-A117-F1FC87746D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6BB03-FE67-B63B-F09F-A5AA87B8F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5026A-29D2-CAE8-8BC2-F5041A6F49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71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FA64D-2203-55F9-1B06-61C4EB949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031ACE-9EAC-9201-3F07-0799833FA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B8C32F-F71F-C6B8-BD11-10EB750A9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6838B-C228-570A-FBBC-25ED386E0B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39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5EA60-01C2-6F6E-4504-136636DBD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4890B-99CE-404E-4611-B56A3FA91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D7EA9-8DDF-F829-CB04-61CBA8EF6B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DB5AE-C83E-9B1B-7DD9-53DB095BF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02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7437C-058E-FB7F-70F7-1C256A91D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60E57-EC39-82B2-AA6A-473C3F589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F56A04-B620-B30E-19C1-1D8B9C6550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E5583-31BA-721E-315D-D9D67AB0A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93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0E315-0FE3-DFD1-7C01-9C6F21A8B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F0587-546F-9A5C-0B48-9CEC5E52F2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840798-CA45-B41D-B708-CE123240E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8D78E-94DC-9A5E-BAD6-E31C2199B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23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916B2-3022-B91D-BCDD-64E6D49BF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3B853E-4F2B-3677-227A-787466324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E8DE0-7530-6E5A-B34D-831E27DBA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32B00-BE09-5E55-7388-326694476A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56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3E507-995F-DADD-8D36-F884C2009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2EECD0-DA0B-ACCB-2EA0-D70F709D40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4CE9BA-F3E7-AD07-4B16-4058F3EA2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F3642-CBE2-9B0A-7C2E-586D351597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46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A130B-E629-4210-7A54-70E828C03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29BE0D-FDE0-90A1-E340-CA742075C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8C6085-4B90-3D0F-38C1-622DD00BE8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CC5BD-3339-1C1E-B471-C8E469C3B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058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BE8F-CC9D-B96D-B7FE-52CD25A50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21078-ACE1-D9CD-FE61-B236975326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F8E08-B1F0-92DE-866D-0ACF18880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46F0D-4E83-D96E-8627-1B2192C4F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05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41A28-6964-2968-7F2B-298ED7938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4292F-3A4A-7DE5-6697-92EE855731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E1108B-17AD-CC41-2D90-BEDF748CF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97341-D99A-C4D7-7F47-D69D02AEC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37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4E47-80C7-AC51-B7DF-6C5B50BB7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70F4-703F-B04B-F6EC-331E754F6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A474BF-DFDE-6756-1163-A783383FA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D109-17EF-86B0-2FD7-F1B8AF0E2D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16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95B3C-CAF2-2042-116B-40F538B90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042A1C-B475-DEA5-B9DB-6A6F0AC9B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8AB15-11C4-D686-A55C-9F525F9B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06E81-491D-6574-AF1C-61934DED6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2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8AD1-1EF9-0BB1-3832-B33A903F8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AE4B85-F0E5-3712-0F2A-CE46BB905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EAD11-E69D-1AAE-E42C-8FE327528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983FF-DE74-515B-F811-3B358DF4D2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984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53DC1-37DE-1FB6-AEA4-85DECFD37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BE9FE4-93BD-5337-5A31-0FEF8540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F4E15-350C-7D6E-5615-E1B09FA69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7D454-9326-C31E-AFA5-D96599B8B5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DBFA9-A7B9-5DD8-FC79-D4575BCD3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3E3110-E762-81AD-2F99-C99530C02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339ADB-CA16-D6DE-85A2-9581192FE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1C01-BDDD-49FA-B67B-6D543FAD0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9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3E7FB-6D6B-0B4F-93C3-A6A9EA097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800582-FE58-4062-40E3-D6837F987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03F38-2C34-7FD3-DADC-BD6FBB569F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08579-D278-4C0C-C8B8-6EAAECDB5E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259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52EA3-1B28-C06F-25BF-627708D4B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D144BB-18CC-7883-4F71-F683B0DC8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C574E8-C479-0BF0-907E-BEEE9A0F0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3B1BE-BA80-5D89-58B6-13EAEF893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02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AFF32-D8F7-84B9-79F5-DE989BAED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2FA81-237B-B5CC-ED81-096656478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7EAA84-1E3A-3A87-9A47-5AD9B90040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7E3BD-E05D-DD02-8D64-FB2AE8D21F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16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C0F66-EDB3-AE12-9784-3709178D5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5195D1-0A34-AC74-2968-7B8EA3C25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381F9A-47C0-8096-1C90-7A28073DD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D61D-6CE2-91E8-0197-DD3ECADE8E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17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C1F16-D013-7609-2697-87EB72608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83964-F3E1-FA48-89E5-EC6F460E0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F14C5-F179-1A68-E5B4-9FBD57A5F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E9C1C-A48B-56CB-678B-CA4BC996E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2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BE7B-88CD-EF90-1BCA-A6999EBAB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CC1C5-30B7-FCAE-7359-530BA78958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AEBBE2-7505-A0BC-F422-16D6EFA76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5474-92AC-7E11-AF0C-73C33DABB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64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3F181-70B7-08FC-9DA0-5DAEDC1E8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0E424D-3486-0FFB-9B94-7845EADAD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BDADA4-4B18-9A35-AA57-6684A042A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The one visible in the figure shows a bar graph representation of the current distance function. Each bar represents a dimension, and the bar height encodes the weight of that dimension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3BEFF-7D8A-46DA-8896-63E713E8C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3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C0F5-4F28-7F39-EFBD-B4901D07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DF6B25-5253-6E27-190F-57F6A919C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21566-D043-EAE3-3803-8B35D469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19E04-CE59-C2BC-632B-CEBFF9CF7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26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7684-03FB-0C15-E2B2-2702E1661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E64AD-556C-660A-BD39-7A123160E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0B6ABE-CC10-0786-D7E7-3B89D191B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9F746-7627-F4AC-774D-E49CF1B01E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12/2/24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umos-webapp-4aeadb3bf30d.herokuapp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xai.io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879280" cy="3255264"/>
          </a:xfrm>
        </p:spPr>
        <p:txBody>
          <a:bodyPr>
            <a:normAutofit/>
          </a:bodyPr>
          <a:lstStyle/>
          <a:p>
            <a:r>
              <a:rPr lang="en-US" dirty="0"/>
              <a:t>Visual Analytics– Intersection with AI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31" y="2591591"/>
            <a:ext cx="3411450" cy="167481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en-US" spc="-100" dirty="0"/>
              <a:t>Recall: </a:t>
            </a:r>
            <a:r>
              <a:rPr spc="-100" dirty="0"/>
              <a:t>MDS</a:t>
            </a:r>
            <a:r>
              <a:rPr spc="-175" dirty="0"/>
              <a:t> </a:t>
            </a:r>
            <a:r>
              <a:rPr spc="-105" dirty="0"/>
              <a:t>(Multidimensional</a:t>
            </a:r>
            <a:r>
              <a:rPr spc="-160" dirty="0"/>
              <a:t> </a:t>
            </a:r>
            <a:r>
              <a:rPr spc="-80" dirty="0"/>
              <a:t>Scaling)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725140" y="2591591"/>
            <a:ext cx="8082915" cy="1610697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>
            <a:defPPr>
              <a:defRPr lang="en-US"/>
            </a:defPPr>
            <a:lvl1pPr marL="194310" indent="-181610">
              <a:spcBef>
                <a:spcPts val="13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Char char="•"/>
              <a:tabLst>
                <a:tab pos="194310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  <a:lvl2pPr marL="469900" marR="347980" lvl="1" indent="-182880">
              <a:spcBef>
                <a:spcPts val="5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Lucida Sans Unicode"/>
              <a:buChar char="-"/>
              <a:tabLst>
                <a:tab pos="469900" algn="l"/>
              </a:tabLst>
              <a:defRPr sz="2400" spc="-1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2pPr>
          </a:lstStyle>
          <a:p>
            <a:pPr marL="469900" indent="-457200">
              <a:buFont typeface="+mj-lt"/>
              <a:buAutoNum type="arabicPeriod"/>
            </a:pPr>
            <a:r>
              <a:rPr dirty="0"/>
              <a:t>Choose a good distance metric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Compute a pairwise distance matrix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Find a 2D embedding that preserves those distances</a:t>
            </a:r>
            <a:endParaRPr lang="en-US" dirty="0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7B41428F-6401-254D-485F-70F41290D65D}"/>
              </a:ext>
            </a:extLst>
          </p:cNvPr>
          <p:cNvSpPr/>
          <p:nvPr/>
        </p:nvSpPr>
        <p:spPr>
          <a:xfrm>
            <a:off x="3595816" y="2591591"/>
            <a:ext cx="4695567" cy="658236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CF2D0-9A3E-2885-7731-1591287EF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C182-527A-2DED-BABF-92859FDB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EC1DFC-76C5-CFFF-3C0E-F8CA0700F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0403598-4EE0-D0BD-A83A-7CB02E361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A7F58214-F22F-2AB2-B48A-6647693D717E}"/>
              </a:ext>
            </a:extLst>
          </p:cNvPr>
          <p:cNvSpPr/>
          <p:nvPr/>
        </p:nvSpPr>
        <p:spPr>
          <a:xfrm>
            <a:off x="4126735" y="3610199"/>
            <a:ext cx="1841156" cy="1149178"/>
          </a:xfrm>
          <a:prstGeom prst="wedgeRoundRectCallout">
            <a:avLst>
              <a:gd name="adj1" fmla="val -5435"/>
              <a:gd name="adj2" fmla="val 8712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data. Selected point is highlighted.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AF42D61-0A34-9AF1-70D0-4C8C151C9F2E}"/>
              </a:ext>
            </a:extLst>
          </p:cNvPr>
          <p:cNvSpPr/>
          <p:nvPr/>
        </p:nvSpPr>
        <p:spPr>
          <a:xfrm>
            <a:off x="8533218" y="363349"/>
            <a:ext cx="2765550" cy="1509010"/>
          </a:xfrm>
          <a:prstGeom prst="wedgeRoundRectCallout">
            <a:avLst>
              <a:gd name="adj1" fmla="val -20070"/>
              <a:gd name="adj2" fmla="val 7520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Heatmap of value distribution in each dimension. Selected point is black line.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32FAF19-DA9D-BE33-F475-E60BF076CDB6}"/>
              </a:ext>
            </a:extLst>
          </p:cNvPr>
          <p:cNvSpPr/>
          <p:nvPr/>
        </p:nvSpPr>
        <p:spPr>
          <a:xfrm>
            <a:off x="5685712" y="2098623"/>
            <a:ext cx="1841156" cy="1149178"/>
          </a:xfrm>
          <a:prstGeom prst="wedgeRoundRectCallout">
            <a:avLst>
              <a:gd name="adj1" fmla="val -94180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219936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F385F-4CA5-2543-2723-8C4B468F9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E588-D0C2-430B-A686-62E4DD1DE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64E13D-05EF-D756-B146-872E84C0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F33E8A-1A1A-86D6-3C26-237211BB3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FE7D5DF-DA84-395C-715F-1B8441D477A8}"/>
              </a:ext>
            </a:extLst>
          </p:cNvPr>
          <p:cNvSpPr/>
          <p:nvPr/>
        </p:nvSpPr>
        <p:spPr>
          <a:xfrm>
            <a:off x="5250372" y="1742444"/>
            <a:ext cx="2765550" cy="1509010"/>
          </a:xfrm>
          <a:prstGeom prst="wedgeRoundRectCallout">
            <a:avLst>
              <a:gd name="adj1" fmla="val 35217"/>
              <a:gd name="adj2" fmla="val 8017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 of distance function. 1 bar represents 1 dimension; height represents weight. </a:t>
            </a:r>
          </a:p>
        </p:txBody>
      </p:sp>
    </p:spTree>
    <p:extLst>
      <p:ext uri="{BB962C8B-B14F-4D97-AF65-F5344CB8AC3E}">
        <p14:creationId xmlns:p14="http://schemas.microsoft.com/office/powerpoint/2010/main" val="3840370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DF9B-EF84-A822-A522-36F234A8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BFF8-EC35-0347-975E-14E4602ED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4A3A1-3036-4170-6F0E-FE4B98660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 </a:t>
            </a:r>
          </a:p>
        </p:txBody>
      </p:sp>
      <p:pic>
        <p:nvPicPr>
          <p:cNvPr id="9" name="Picture 8" descr="A close-up of a graph&#10;&#10;Description automatically generated">
            <a:extLst>
              <a:ext uri="{FF2B5EF4-FFF2-40B4-BE49-F238E27FC236}">
                <a16:creationId xmlns:a16="http://schemas.microsoft.com/office/drawing/2014/main" id="{C332BCDE-AA4D-0F98-5915-09388816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123" y="1433799"/>
            <a:ext cx="7772400" cy="398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1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F2383-E09D-94AD-CCCB-242E1FCA3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E779-B034-6D16-B0D8-7F413B60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07B328-D297-43AE-97A4-368CEE6E1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4BE7E8-8789-5B15-4FDB-8E708D8380DC}"/>
              </a:ext>
            </a:extLst>
          </p:cNvPr>
          <p:cNvSpPr txBox="1"/>
          <p:nvPr/>
        </p:nvSpPr>
        <p:spPr>
          <a:xfrm>
            <a:off x="4002373" y="1514005"/>
            <a:ext cx="8110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Try it out: </a:t>
            </a:r>
            <a:r>
              <a:rPr lang="en-US" sz="24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https://bit.ly/lumos-235-demo 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Explore the data. 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What does it show you as you explore? </a:t>
            </a:r>
          </a:p>
        </p:txBody>
      </p:sp>
    </p:spTree>
    <p:extLst>
      <p:ext uri="{BB962C8B-B14F-4D97-AF65-F5344CB8AC3E}">
        <p14:creationId xmlns:p14="http://schemas.microsoft.com/office/powerpoint/2010/main" val="4281871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BED50-FECC-C82A-B128-10CEB111C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596F-759D-69B7-8D2E-25A9AE9C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C72BD-983F-1D1F-2048-7F5697937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7A42B8-11E7-0A5E-3A39-0D90B860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62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592A2-65D1-3578-FBF6-287F4363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B28D-6F3A-D825-3AC8-20CA39E7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7E448D-A1F0-7C67-4DAF-BEA6A87B7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B7E8F1-D68E-B1C4-AFAA-4FCF53D9D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C89D2D97-B173-6EB8-BE8B-EC860BDAB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2E9A0-AB01-3B42-49A5-BE405A7DB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B58A-3557-B5BE-7EB3-73D4D044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B7C33A-11F6-D782-68C3-236BFBAAF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A2862A8-B8BB-AA6C-A657-05F645A6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318" y="1282319"/>
            <a:ext cx="6515100" cy="4787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9B7E12-2427-1333-4E82-DD7E90A86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318" y="1282319"/>
            <a:ext cx="6578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6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58E1-13BD-51AF-69EE-D9C7C3CE5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4CFE0-4965-2E2D-2107-2C151A19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07EC6A-4BB0-D3EB-CD14-66C00AA72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C63052E5-8631-FCA9-DCAC-138FE71D1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9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ACCE-9BCE-5674-9F63-A3D086C5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F58D-1031-5E0B-57AF-0B987623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399E56-D266-7978-2144-9B640AE54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4" name="Picture 3" descr="A diagram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3075C3D2-3A16-7566-1D0C-48A81A9E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935" y="1311431"/>
            <a:ext cx="7772400" cy="524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1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840132" cy="5120640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b="1" dirty="0">
                <a:cs typeface="Arial"/>
              </a:rPr>
              <a:t>Final Project Presentations start Thursday! (12/05)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Be prepared to present on Thursday (order will be random)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Milestone 4 instructions list everything that I’m looking for in your VA tool and your presentation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endParaRPr lang="en-US" sz="2200" dirty="0"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You </a:t>
            </a:r>
            <a:r>
              <a:rPr lang="en-US" sz="2200">
                <a:cs typeface="Arial"/>
              </a:rPr>
              <a:t>may revise </a:t>
            </a:r>
            <a:r>
              <a:rPr lang="en-US" sz="2200" dirty="0">
                <a:cs typeface="Arial"/>
              </a:rPr>
              <a:t>and resubmit any assignments until the end of finals (12/14) 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BD58D-00B0-1135-A5B0-8DBA3DA10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7CD8-2813-817E-672B-6DF2E8B29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F2F2C8-69AF-DFAB-5E4D-A34733D9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A736A0DB-A17E-CC6C-0F69-2096BA2833CF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4C5CC166-8F7B-1FBD-96BA-E1EC3286A423}"/>
              </a:ext>
            </a:extLst>
          </p:cNvPr>
          <p:cNvSpPr/>
          <p:nvPr/>
        </p:nvSpPr>
        <p:spPr>
          <a:xfrm>
            <a:off x="3869268" y="3882452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58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37076-446B-BEA6-9BA3-E8F9614DE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4F4D-3C05-D32F-222E-9461B79B4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4D739-6D66-D19C-21C6-57A7C046E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62159"/>
            <a:ext cx="7315200" cy="55225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Dis-function </a:t>
            </a:r>
            <a:r>
              <a:rPr lang="en-US" sz="2400" dirty="0"/>
              <a:t>Brown et al. 2012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F8A40-253C-E375-0F41-E5AADA5B8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03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8761B-6AE7-F845-D337-A59A1ED36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AF07-F0DF-1605-E6C1-FEADEF1E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72B985-F9B0-5857-0E9E-7CB96B365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34715"/>
            <a:ext cx="7315200" cy="55500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322DEB-1060-4F15-6479-073B4B9BA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1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FA8D3-AF83-89FE-2B15-26654458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DD40-0BFA-3756-6D46-4BE32F68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EFC9C-C700-097E-52F4-DCA822D05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04734"/>
            <a:ext cx="7315200" cy="55800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Panwar</a:t>
            </a:r>
            <a:r>
              <a:rPr lang="en-US" sz="2400" dirty="0"/>
              <a:t> et al. 2018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F127D49-7C9F-F299-5EED-57CACEE2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2DF034A6-29BE-1B98-023E-4413F630E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96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D8DC-8FEE-7B26-E73A-C53EE545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0ABF0-06CE-0F81-F1D2-E23798E1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B75D9D-5821-3206-CE9D-82136361D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04538"/>
            <a:ext cx="7315200" cy="52802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  <a:p>
            <a:pPr marL="0" indent="0">
              <a:buNone/>
            </a:pPr>
            <a:r>
              <a:rPr lang="en-US" sz="2400" dirty="0"/>
              <a:t>What did they need to log?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ED52E752-284B-E266-A88B-5320D7521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18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67916-E279-4C73-5BAD-497814779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3676-A533-443A-4F4E-D073DF1E6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70970B-78EF-F54D-687F-CE09924E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24458"/>
            <a:ext cx="7315200" cy="5160289"/>
          </a:xfrm>
        </p:spPr>
        <p:txBody>
          <a:bodyPr anchor="t">
            <a:normAutofit/>
          </a:bodyPr>
          <a:lstStyle/>
          <a:p>
            <a:r>
              <a:rPr lang="en-US" sz="2400" dirty="0"/>
              <a:t>Need to choose carefully “what” to capture</a:t>
            </a:r>
          </a:p>
          <a:p>
            <a:endParaRPr lang="en-US" sz="2400" dirty="0"/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What input streams do we want?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Clicks?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Eye gaze?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Mouse strokes?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Hover?</a:t>
            </a:r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Is there important context?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pixel location?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data point?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interface element?</a:t>
            </a:r>
          </a:p>
        </p:txBody>
      </p:sp>
    </p:spTree>
    <p:extLst>
      <p:ext uri="{BB962C8B-B14F-4D97-AF65-F5344CB8AC3E}">
        <p14:creationId xmlns:p14="http://schemas.microsoft.com/office/powerpoint/2010/main" val="3713104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CC169-4710-66A0-73B3-D0A688F81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46F06-CAFA-F783-2517-9589E7C25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77179C-5F43-7CD6-5706-E7A4CE53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EDF4EDF3-839F-6060-5C5A-CC78748BB4D9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F189A6BF-40B5-0E6E-EB9E-D6E9C725ACF0}"/>
              </a:ext>
            </a:extLst>
          </p:cNvPr>
          <p:cNvSpPr/>
          <p:nvPr/>
        </p:nvSpPr>
        <p:spPr>
          <a:xfrm>
            <a:off x="3869268" y="4744927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983FE-EBA0-1C92-4FC3-860E50512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78C3A-9471-4EA8-ADC3-E986BE35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ACF3A4-1623-49E5-E9BE-0FE5A1BD82B6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2508A665-8805-752B-2880-B1A745A92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0864B206-D157-05D2-0ABD-82EEB14E189B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71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143 0.3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6AD42-6CB1-8A04-D0D0-09E907DB0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4B75-A828-B973-4E80-044B21EB6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9C6CEB7-C975-9C6D-4E6F-C024AA01C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068643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First a step back…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Where is AI currently used for decision making? </a:t>
            </a:r>
          </a:p>
        </p:txBody>
      </p:sp>
    </p:spTree>
    <p:extLst>
      <p:ext uri="{BB962C8B-B14F-4D97-AF65-F5344CB8AC3E}">
        <p14:creationId xmlns:p14="http://schemas.microsoft.com/office/powerpoint/2010/main" val="467767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286CE-CCE2-C78E-BF60-29DCFFE89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0037-E4D4-280B-181A-ABA66CA4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39E52-4B56-68A9-AFE2-ADEA02B26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When AI is used for decision making, who holds more power, the person making the decision or the person affected by it?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153A4D5-6C62-5FC9-B15F-F168FEF67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590" y="2308388"/>
            <a:ext cx="7772400" cy="356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E8F3D-9BB0-E02B-A61D-E09AEC6A8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83AA-5EF6-E128-45DB-4CC1BE9AD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2AE1-3FC6-0D1C-AC67-92B0C5556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Definitions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AI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Why do we care?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Explainable AI 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 for Vis</a:t>
            </a:r>
          </a:p>
        </p:txBody>
      </p:sp>
    </p:spTree>
    <p:extLst>
      <p:ext uri="{BB962C8B-B14F-4D97-AF65-F5344CB8AC3E}">
        <p14:creationId xmlns:p14="http://schemas.microsoft.com/office/powerpoint/2010/main" val="1570333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6D7D-BEA7-37FB-AD34-58BFFB3D1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387F-951C-F2CC-69FB-98ABECBB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39B9AAE-6846-1704-D963-6BAC16B22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AI is going to be used for decision making, we must be able to explain </a:t>
            </a:r>
            <a:r>
              <a:rPr lang="en-US" sz="2400" i="1" dirty="0"/>
              <a:t>how</a:t>
            </a:r>
            <a:r>
              <a:rPr lang="en-US" sz="2400" dirty="0"/>
              <a:t> it produces its decisions.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Using visualization to communicate the inner workings of an AI model is one avenue towards XAI. </a:t>
            </a:r>
          </a:p>
        </p:txBody>
      </p:sp>
    </p:spTree>
    <p:extLst>
      <p:ext uri="{BB962C8B-B14F-4D97-AF65-F5344CB8AC3E}">
        <p14:creationId xmlns:p14="http://schemas.microsoft.com/office/powerpoint/2010/main" val="138795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3E1D-C0AA-A5A9-947E-904D72925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A227-8D61-CCF0-1B63-931AA14E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E248D-BEC3-56AD-06D7-0F3FDA52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Let’s explore: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Annual Workshop for Visualization for AI Explainability: </a:t>
            </a:r>
            <a:r>
              <a:rPr lang="en-US" sz="2400" b="1" dirty="0">
                <a:hlinkClick r:id="rId3"/>
              </a:rPr>
              <a:t>https://visxai.io/</a:t>
            </a:r>
            <a:r>
              <a:rPr lang="en-US" sz="2400" b="1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Pair up with 1-2 classmates</a:t>
            </a:r>
          </a:p>
          <a:p>
            <a:r>
              <a:rPr lang="en-US" sz="2400" dirty="0"/>
              <a:t>Choose an XAI Vis from the Hall of Fame (bottom of the website) </a:t>
            </a:r>
          </a:p>
          <a:p>
            <a:r>
              <a:rPr lang="en-US" sz="2400" dirty="0"/>
              <a:t>Explore the vis</a:t>
            </a:r>
          </a:p>
          <a:p>
            <a:r>
              <a:rPr lang="en-US" sz="2400" dirty="0"/>
              <a:t>Using </a:t>
            </a:r>
            <a:r>
              <a:rPr lang="en-US" sz="2400" i="1" dirty="0"/>
              <a:t>only</a:t>
            </a:r>
            <a:r>
              <a:rPr lang="en-US" sz="2400" dirty="0"/>
              <a:t> the XAI Vis, create a 5 minute presentation that teaches others how the model works (be prepared to share!)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9688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5E0DC-14D0-5ACE-A0DC-28D9211E0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88503-59E1-24FA-AF80-EA95B9EF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2A458-CFA2-5BF2-0916-B0D04B76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Machine 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ML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field of study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concerned with the development and study of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statistical algorithms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can learn from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data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generalize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to unseen data, and thus perform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tasks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without explicit instructions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Natural language processing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Computer vision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Speech recognition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Email filtering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Predictive analytics 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3AC25-09B0-8703-31B4-FC5E062D506B}"/>
              </a:ext>
            </a:extLst>
          </p:cNvPr>
          <p:cNvSpPr txBox="1"/>
          <p:nvPr/>
        </p:nvSpPr>
        <p:spPr>
          <a:xfrm>
            <a:off x="6281728" y="6345382"/>
            <a:ext cx="5910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/wiki/Machine_learning#cite_note-1</a:t>
            </a:r>
          </a:p>
        </p:txBody>
      </p:sp>
    </p:spTree>
    <p:extLst>
      <p:ext uri="{BB962C8B-B14F-4D97-AF65-F5344CB8AC3E}">
        <p14:creationId xmlns:p14="http://schemas.microsoft.com/office/powerpoint/2010/main" val="252215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373EF-4F88-0CEC-E5A0-587CF5594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91C7-2298-56AE-B3B9-E6F059D0B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Artificial Intelligence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B4547-81DA-D400-024B-E5A9B7665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AI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field of research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computer science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develops and studies methods and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software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enable machines to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perceive their environment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use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intelligence to take actions that maximize their chances of achieving defined goals.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Search engines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Recommendation systems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Interacting via speech (ex. Siri)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Autonomous vehicles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Generative creative tools (ex. ChatGPT)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6548-9D62-B11F-79B0-16D9CACB43FC}"/>
              </a:ext>
            </a:extLst>
          </p:cNvPr>
          <p:cNvSpPr txBox="1"/>
          <p:nvPr/>
        </p:nvSpPr>
        <p:spPr>
          <a:xfrm>
            <a:off x="4409210" y="6377924"/>
            <a:ext cx="7782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/wiki/Artificial_intelligence#CITEREFRussellNorvig2021</a:t>
            </a:r>
          </a:p>
        </p:txBody>
      </p:sp>
    </p:spTree>
    <p:extLst>
      <p:ext uri="{BB962C8B-B14F-4D97-AF65-F5344CB8AC3E}">
        <p14:creationId xmlns:p14="http://schemas.microsoft.com/office/powerpoint/2010/main" val="74917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CEDE2-2A60-4842-CD07-75E3FD66F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B5BD4-F82B-C77B-06E8-6890A811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E5C3-BF79-9262-B85A-3457ED81A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140410"/>
            <a:ext cx="7315200" cy="568036"/>
          </a:xfrm>
        </p:spPr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800" dirty="0">
                <a:solidFill>
                  <a:schemeClr val="tx2"/>
                </a:solidFill>
                <a:cs typeface="Arial"/>
              </a:rPr>
              <a:t>How do ML/AI intersect with Visual Analytics?</a:t>
            </a:r>
          </a:p>
        </p:txBody>
      </p:sp>
    </p:spTree>
    <p:extLst>
      <p:ext uri="{BB962C8B-B14F-4D97-AF65-F5344CB8AC3E}">
        <p14:creationId xmlns:p14="http://schemas.microsoft.com/office/powerpoint/2010/main" val="4189598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B03C9-655C-1B94-C540-77C366B1C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50CD-20AC-5DBB-97C0-7ACE1B65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ED5A8-69F4-223D-3616-D1DFEB168B15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90A6A0F2-D2E3-E900-9EC8-7224E5C8C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BD2BE0FD-B75C-B09A-213B-0FB0D715E3A8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3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1774B-381F-84B4-3AC1-4CDF9E2CA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F0C98-0DAA-B10F-FD1A-BDF52531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10E48C-50B6-4293-A9C6-531A847B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C1F48FD9-E9B1-45E8-AC76-25FFDA04C725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7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29BB4-097D-6CCD-A603-BDE02F547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D384-4ACC-8657-DCBA-0384E7A1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D2ED75-C6B2-841B-0D85-37FBAA51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385631E-DB61-4A65-80CD-649FDAC7D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0D227857-EC0E-9B20-3EFD-A006B1138F6B}"/>
              </a:ext>
            </a:extLst>
          </p:cNvPr>
          <p:cNvSpPr/>
          <p:nvPr/>
        </p:nvSpPr>
        <p:spPr>
          <a:xfrm>
            <a:off x="3572239" y="1680519"/>
            <a:ext cx="3347546" cy="3422822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EC1B398B-6942-D2B9-DFCD-34B44438D6B1}"/>
              </a:ext>
            </a:extLst>
          </p:cNvPr>
          <p:cNvSpPr/>
          <p:nvPr/>
        </p:nvSpPr>
        <p:spPr>
          <a:xfrm>
            <a:off x="7278131" y="2965622"/>
            <a:ext cx="1841156" cy="1149178"/>
          </a:xfrm>
          <a:prstGeom prst="wedgeRoundRectCallout">
            <a:avLst>
              <a:gd name="adj1" fmla="val -67312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121962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936</TotalTime>
  <Words>1363</Words>
  <Application>Microsoft Macintosh PowerPoint</Application>
  <PresentationFormat>Widescreen</PresentationFormat>
  <Paragraphs>214</Paragraphs>
  <Slides>31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Corbel</vt:lpstr>
      <vt:lpstr>Lucida Grande</vt:lpstr>
      <vt:lpstr>Wingdings 2</vt:lpstr>
      <vt:lpstr>Frame</vt:lpstr>
      <vt:lpstr>Visual Analytics– Intersection with AI Part 1</vt:lpstr>
      <vt:lpstr>Reminder</vt:lpstr>
      <vt:lpstr>Plan for Today</vt:lpstr>
      <vt:lpstr>Defn: Machine Learning</vt:lpstr>
      <vt:lpstr>Defn: Artificial Intelligence </vt:lpstr>
      <vt:lpstr>Discussion</vt:lpstr>
      <vt:lpstr>Intersection of AI and Vis</vt:lpstr>
      <vt:lpstr>Machine Learning from User Interactions (MLUI)</vt:lpstr>
      <vt:lpstr>Machine Learning from User Interactions (MLUI)</vt:lpstr>
      <vt:lpstr>Recall: MDS (Multidimensional Scaling)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Logging Interactions</vt:lpstr>
      <vt:lpstr>Logging Interactions</vt:lpstr>
      <vt:lpstr>Logging Interactions</vt:lpstr>
      <vt:lpstr>Logging Interactions</vt:lpstr>
      <vt:lpstr>Logging Interactions</vt:lpstr>
      <vt:lpstr>Machine Learning from User Interactions (MLUI)</vt:lpstr>
      <vt:lpstr>Intersection of AI and Vis</vt:lpstr>
      <vt:lpstr>Discussion</vt:lpstr>
      <vt:lpstr>Power</vt:lpstr>
      <vt:lpstr>Explainable AI (XAI)</vt:lpstr>
      <vt:lpstr>Explainable AI (XAI)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40</cp:revision>
  <dcterms:created xsi:type="dcterms:W3CDTF">2023-08-03T18:49:17Z</dcterms:created>
  <dcterms:modified xsi:type="dcterms:W3CDTF">2024-12-02T13:47:37Z</dcterms:modified>
</cp:coreProperties>
</file>

<file path=docProps/thumbnail.jpeg>
</file>